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2" r:id="rId5"/>
    <p:sldId id="259" r:id="rId6"/>
    <p:sldId id="263" r:id="rId7"/>
    <p:sldId id="265" r:id="rId8"/>
    <p:sldId id="266" r:id="rId9"/>
    <p:sldId id="264" r:id="rId10"/>
    <p:sldId id="267" r:id="rId11"/>
  </p:sldIdLst>
  <p:sldSz cx="20104100" cy="12566650"/>
  <p:notesSz cx="9926638" cy="679767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6649" autoAdjust="0"/>
  </p:normalViewPr>
  <p:slideViewPr>
    <p:cSldViewPr>
      <p:cViewPr varScale="1">
        <p:scale>
          <a:sx n="49" d="100"/>
          <a:sy n="49" d="100"/>
        </p:scale>
        <p:origin x="1698" y="6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4" d="100"/>
          <a:sy n="124" d="100"/>
        </p:scale>
        <p:origin x="-84" y="-3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84713-EB04-410A-AAAA-7E270B465BC5}" type="datetimeFigureOut">
              <a:rPr lang="sl-SI" smtClean="0"/>
              <a:t>7.4.2016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4BCB6-C6D4-4EAF-BF29-982AF67858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60019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9817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808" tIns="23404" rIns="46808" bIns="23404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8099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808" tIns="23404" rIns="46808" bIns="23404">
            <a:normAutofit fontScale="25000" lnSpcReduction="20000"/>
          </a:bodyPr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66980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808" tIns="23404" rIns="46808" bIns="23404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7580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808" tIns="23404" rIns="46808" bIns="23404">
            <a:normAutofit fontScale="25000" lnSpcReduction="20000"/>
          </a:bodyPr>
          <a:lstStyle/>
          <a:p>
            <a:pPr defTabSz="468081">
              <a:defRPr/>
            </a:pPr>
            <a:r>
              <a:rPr lang="sl-SI" dirty="0" smtClean="0"/>
              <a:t>Predstavitev članov delovne skupine in stalne projektne skupine.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884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808" tIns="23404" rIns="46808" bIns="23404">
            <a:normAutofit fontScale="25000" lnSpcReduction="20000"/>
          </a:bodyPr>
          <a:lstStyle/>
          <a:p>
            <a:pPr defTabSz="468081">
              <a:defRPr/>
            </a:pPr>
            <a:r>
              <a:rPr lang="sl-SI" dirty="0" smtClean="0"/>
              <a:t>Shematski prikaz funkcij upravljanja IKT</a:t>
            </a:r>
            <a:r>
              <a:rPr lang="sl-SI" baseline="0" dirty="0" smtClean="0"/>
              <a:t> storitev in poslanstva DS IKT</a:t>
            </a:r>
            <a:endParaRPr lang="sl-SI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5378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808" tIns="23404" rIns="46808" bIns="23404">
            <a:normAutofit fontScale="25000" lnSpcReduction="20000"/>
          </a:bodyPr>
          <a:lstStyle/>
          <a:p>
            <a:pPr defTabSz="468081">
              <a:defRPr/>
            </a:pPr>
            <a:r>
              <a:rPr lang="sl-SI" dirty="0" smtClean="0"/>
              <a:t>Groba slika</a:t>
            </a:r>
            <a:r>
              <a:rPr lang="sl-SI" baseline="0" dirty="0" smtClean="0"/>
              <a:t> omrežja – PROIZVODNJA, PRENOS, DISTRIBUCIJA, gosp. porabniki, veliki odjemalci in ELEMENTI VEČJO DINAMIKO V OMREŽJE</a:t>
            </a:r>
          </a:p>
          <a:p>
            <a:pPr defTabSz="468081">
              <a:defRPr/>
            </a:pPr>
            <a:r>
              <a:rPr lang="sl-SI" baseline="0" dirty="0" smtClean="0"/>
              <a:t>generira se ogromno podatkov.</a:t>
            </a:r>
          </a:p>
          <a:p>
            <a:pPr defTabSz="468081">
              <a:defRPr/>
            </a:pPr>
            <a:r>
              <a:rPr lang="sl-SI" baseline="0" dirty="0" smtClean="0"/>
              <a:t>ZGODOVINSKI 2 OTOKA ITK podpore – TEHNIČNI procesi (procesno vodenje) in POSLOVNI procesi (OBRAČUN – POSLOVNE ODLOČITVE)</a:t>
            </a:r>
          </a:p>
          <a:p>
            <a:pPr defTabSz="468081">
              <a:defRPr/>
            </a:pPr>
            <a:r>
              <a:rPr lang="sl-SI" baseline="0" dirty="0" smtClean="0"/>
              <a:t>DMS – </a:t>
            </a:r>
            <a:r>
              <a:rPr lang="sl-SI" baseline="0" dirty="0" err="1" smtClean="0"/>
              <a:t>distribution</a:t>
            </a:r>
            <a:r>
              <a:rPr lang="sl-SI" baseline="0" dirty="0" smtClean="0"/>
              <a:t> management </a:t>
            </a:r>
            <a:r>
              <a:rPr lang="sl-SI" baseline="0" dirty="0" err="1" smtClean="0"/>
              <a:t>system</a:t>
            </a:r>
            <a:r>
              <a:rPr lang="sl-SI" baseline="0" dirty="0" smtClean="0"/>
              <a:t> – upravljanje distribucije (</a:t>
            </a:r>
            <a:r>
              <a:rPr lang="sl-SI" b="1" baseline="0" dirty="0" smtClean="0"/>
              <a:t>matematični model, izračun statičnih stanj omrežja</a:t>
            </a:r>
            <a:r>
              <a:rPr lang="sl-SI" baseline="0" dirty="0" smtClean="0"/>
              <a:t>,…)</a:t>
            </a:r>
          </a:p>
          <a:p>
            <a:pPr defTabSz="468081">
              <a:defRPr/>
            </a:pPr>
            <a:r>
              <a:rPr lang="sl-SI" baseline="0" dirty="0" smtClean="0"/>
              <a:t>Na omrežju merimo (U, I) in zaznavamo stanja stikal (avtomatsko in ročno)</a:t>
            </a:r>
          </a:p>
          <a:p>
            <a:pPr defTabSz="468081">
              <a:defRPr/>
            </a:pPr>
            <a:r>
              <a:rPr lang="sl-SI" baseline="0" dirty="0" smtClean="0"/>
              <a:t>MKN – možnost generiranja različnih podatkov ter manipulacij na daljavo.</a:t>
            </a:r>
          </a:p>
          <a:p>
            <a:pPr defTabSz="468081">
              <a:defRPr/>
            </a:pPr>
            <a:r>
              <a:rPr lang="sl-SI" baseline="0" dirty="0" smtClean="0"/>
              <a:t>S PODATKOVNIM RUDARJENJEM bo v prihodnje možno marsikaj na področju meritev kakovosti (ko bo večina MKN povezanih).</a:t>
            </a:r>
          </a:p>
        </p:txBody>
      </p:sp>
    </p:spTree>
    <p:extLst>
      <p:ext uri="{BB962C8B-B14F-4D97-AF65-F5344CB8AC3E}">
        <p14:creationId xmlns:p14="http://schemas.microsoft.com/office/powerpoint/2010/main" val="4215505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808" tIns="23404" rIns="46808" bIns="23404">
            <a:normAutofit fontScale="25000" lnSpcReduction="20000"/>
          </a:bodyPr>
          <a:lstStyle/>
          <a:p>
            <a:r>
              <a:rPr lang="sl-SI" dirty="0" smtClean="0"/>
              <a:t>Groba slika, katere</a:t>
            </a:r>
            <a:r>
              <a:rPr lang="sl-SI" baseline="0" dirty="0" smtClean="0"/>
              <a:t> službe obvladujejo, kateri segment.</a:t>
            </a:r>
          </a:p>
          <a:p>
            <a:r>
              <a:rPr lang="sl-SI" baseline="0" dirty="0" smtClean="0"/>
              <a:t>Pametna omrežja niso samo EE elementi – podatke je potrebno PRENESTI in jih OBDELATI</a:t>
            </a:r>
          </a:p>
          <a:p>
            <a:r>
              <a:rPr lang="sl-SI" baseline="0" dirty="0" smtClean="0"/>
              <a:t>Zato je pomembna sinergija vseh treh elementov</a:t>
            </a:r>
          </a:p>
        </p:txBody>
      </p:sp>
    </p:spTree>
    <p:extLst>
      <p:ext uri="{BB962C8B-B14F-4D97-AF65-F5344CB8AC3E}">
        <p14:creationId xmlns:p14="http://schemas.microsoft.com/office/powerpoint/2010/main" val="1558717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808" tIns="23404" rIns="46808" bIns="23404">
            <a:normAutofit fontScale="25000" lnSpcReduction="20000"/>
          </a:bodyPr>
          <a:lstStyle/>
          <a:p>
            <a:pPr defTabSz="468081">
              <a:defRPr/>
            </a:pPr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današnje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tradicionalno statično zasnovano EE omrežje in pretok poteka energije od proizvodnih enot k porabnikom se </a:t>
            </a:r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SPREMINJA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defTabSz="468081">
              <a:defRPr/>
            </a:pP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</a:t>
            </a:r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bodočem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EE omrežju zaradi množice novih elementov bo pretakanje energije </a:t>
            </a:r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dinamično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Umestna primerjava s pretokom informacij v internet omrežju.</a:t>
            </a:r>
          </a:p>
          <a:p>
            <a:pPr defTabSz="468081">
              <a:defRPr/>
            </a:pPr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neuravnotežene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porabe in proizvodnje el. energije</a:t>
            </a:r>
          </a:p>
          <a:p>
            <a:pPr defTabSz="468081">
              <a:defRPr/>
            </a:pP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elemente pametnih omrežij je potrebno </a:t>
            </a:r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povezati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podatke</a:t>
            </a:r>
            <a:r>
              <a:rPr lang="sl-SI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uporabiti</a:t>
            </a:r>
            <a:endParaRPr lang="sl-SI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800" dirty="0" smtClean="0"/>
              <a:t>TK za potrebe pametnih omrežij </a:t>
            </a:r>
            <a:r>
              <a:rPr lang="sl-SI" sz="800" b="1" dirty="0" smtClean="0"/>
              <a:t>niso prepoznane kot kritični del </a:t>
            </a:r>
            <a:r>
              <a:rPr lang="sl-SI" sz="800" dirty="0" smtClean="0"/>
              <a:t>energetske infrastrukture, ki se kot taka nahaja na prvem mestu seznama državne kritične infrastrukture.</a:t>
            </a:r>
          </a:p>
          <a:p>
            <a:r>
              <a:rPr lang="sl-SI" sz="800" dirty="0" smtClean="0"/>
              <a:t>VODIJO SE RAZGOVORI Z AKOS - da bi bilo nujno za telekomunikacije v elektroenergetiki pridobiti status kritične infrastrukture.</a:t>
            </a:r>
            <a:r>
              <a:rPr lang="sl-SI" baseline="0" dirty="0" smtClean="0"/>
              <a:t> Predvsem</a:t>
            </a:r>
          </a:p>
          <a:p>
            <a:r>
              <a:rPr lang="sl-SI" baseline="0" dirty="0" smtClean="0"/>
              <a:t>zaradi razvoja in potreb pametnih omrežij, katerih delovanje brez TK omrežja ne bo možno</a:t>
            </a:r>
            <a:endParaRPr lang="sl-SI" dirty="0" smtClean="0"/>
          </a:p>
          <a:p>
            <a:pPr defTabSz="468081">
              <a:defRPr/>
            </a:pPr>
            <a:endParaRPr lang="sl-SI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72825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808" tIns="23404" rIns="46808" bIns="23404">
            <a:normAutofit fontScale="25000" lnSpcReduction="20000"/>
          </a:bodyPr>
          <a:lstStyle/>
          <a:p>
            <a:pPr defTabSz="468081">
              <a:defRPr/>
            </a:pP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razvoj naprav najhitrejši na obeh koncih telekomunikacijske verige.</a:t>
            </a:r>
          </a:p>
          <a:p>
            <a:pPr defTabSz="468081">
              <a:defRPr/>
            </a:pP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 tehnologije se nato širijo tudi v </a:t>
            </a:r>
            <a:r>
              <a:rPr lang="sl-SI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privodni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združevalni nivo – ločnice so lahko </a:t>
            </a:r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ZABRISANE</a:t>
            </a:r>
          </a:p>
          <a:p>
            <a:pPr defTabSz="468081">
              <a:defRPr/>
            </a:pPr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POMEMBNO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prepoznavanje teh </a:t>
            </a:r>
            <a:r>
              <a:rPr lang="sl-SI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NIVOJEV</a:t>
            </a:r>
            <a:r>
              <a:rPr lang="sl-S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načrtovanje in urejanje prometa prenosnih poti, drugače bo prišlo do ozkih grl</a:t>
            </a:r>
          </a:p>
          <a:p>
            <a:r>
              <a:rPr lang="sl-SI" baseline="0" dirty="0" smtClean="0"/>
              <a:t>IZKORIŠČANJE DANIH MOŽNOSTI - od primarne uporabe lastnih TK omrežij do uporabe javnih omrežij, oz. omrežij ponudnikov javnih TK storitev. </a:t>
            </a:r>
          </a:p>
          <a:p>
            <a:r>
              <a:rPr lang="sl-SI" baseline="0" dirty="0" smtClean="0"/>
              <a:t>V lastnih radijskih omrežjih vidimo možnost telekomunikacijskih povezav do velike množice SN/NN transformatorskih postaj.</a:t>
            </a:r>
          </a:p>
          <a:p>
            <a:r>
              <a:rPr lang="sl-SI" baseline="0" dirty="0" smtClean="0"/>
              <a:t>ZAVEDANJE - da v vseh primerih in vseh okoljih DISTRIBUCIJE NE BODO MOGLE SAME v celoti zgraditi same celotnega sistema in bo nujno SODELOVANJE TUDI Z JAVNIMI TK OPERATERJI.</a:t>
            </a:r>
          </a:p>
          <a:p>
            <a:r>
              <a:rPr lang="sl-SI" baseline="0" dirty="0" smtClean="0"/>
              <a:t>REZULTAT - bodo nekakšna hibridna TK omrežja. zato je posebej pomembno dobro </a:t>
            </a:r>
            <a:r>
              <a:rPr lang="sl-SI" b="1" baseline="0" dirty="0" smtClean="0"/>
              <a:t>načrtovanje</a:t>
            </a:r>
            <a:r>
              <a:rPr lang="sl-SI" baseline="0" dirty="0" smtClean="0"/>
              <a:t> IKT omrežja</a:t>
            </a:r>
          </a:p>
          <a:p>
            <a:pPr defTabSz="468081">
              <a:defRPr/>
            </a:pPr>
            <a:endParaRPr lang="sl-SI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844638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46808" tIns="23404" rIns="46808" bIns="23404">
            <a:normAutofit fontScale="25000" lnSpcReduction="20000"/>
          </a:bodyPr>
          <a:lstStyle/>
          <a:p>
            <a:r>
              <a:rPr lang="sl-SI" baseline="0" dirty="0" smtClean="0"/>
              <a:t>Obdelava podatkov – obračun, ERP (informacijska podpora poslovanju), CRM</a:t>
            </a:r>
          </a:p>
          <a:p>
            <a:r>
              <a:rPr lang="sl-SI" baseline="0" dirty="0" smtClean="0"/>
              <a:t>Posredovanje podatkov – INTERNIM in ZUNANJIM naročnikom (regulatorjem, lastnikom trgovcem, končnim odjemalcem)</a:t>
            </a:r>
          </a:p>
          <a:p>
            <a:r>
              <a:rPr lang="sl-SI" baseline="0" dirty="0" smtClean="0"/>
              <a:t>Za boljše NAČRTOVANJE, UPRAVLJANJE in ODLOČANJE v podjetju omenjene sisteme nadgrajujemo in jih med seboj povezujemo.</a:t>
            </a:r>
          </a:p>
          <a:p>
            <a:r>
              <a:rPr lang="sl-SI" baseline="0" dirty="0" smtClean="0"/>
              <a:t>Zato je pomembno sodelovanje informatikov in vsebinskih skrbnikov posameznih področij – in jasno zastavljeno vodenje</a:t>
            </a:r>
          </a:p>
          <a:p>
            <a:r>
              <a:rPr lang="sl-SI" baseline="0" dirty="0" smtClean="0"/>
              <a:t>INFORMACIJSKA VARNOST – vedno večji poudarek, predvsem zaradi povezovanja tehničnega in poslovnega omrežja (tudi incidenti v svetu)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29119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895661"/>
            <a:ext cx="17088485" cy="2638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037324"/>
            <a:ext cx="14072869" cy="3141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1" i="0">
                <a:solidFill>
                  <a:srgbClr val="7FC2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1" i="0">
                <a:solidFill>
                  <a:srgbClr val="7FC2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890329"/>
            <a:ext cx="8745283" cy="8293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890329"/>
            <a:ext cx="8745283" cy="8293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1" i="0">
                <a:solidFill>
                  <a:srgbClr val="7FC2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4388" y="2909466"/>
            <a:ext cx="18035322" cy="779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rgbClr val="7FC2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4388" y="5630798"/>
            <a:ext cx="18035322" cy="4737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1686984"/>
            <a:ext cx="6433311" cy="628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1686984"/>
            <a:ext cx="4623943" cy="628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2" y="11686984"/>
            <a:ext cx="4623943" cy="628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5.jp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35" y="11517984"/>
            <a:ext cx="20093629" cy="617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35" y="366491"/>
            <a:ext cx="20093629" cy="6177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7241" y="8462672"/>
            <a:ext cx="10980420" cy="158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65"/>
              </a:lnSpc>
            </a:pPr>
            <a:r>
              <a:rPr sz="6000" b="1" spc="-5" dirty="0">
                <a:solidFill>
                  <a:srgbClr val="4D4D4D"/>
                </a:solidFill>
                <a:latin typeface="Arial"/>
                <a:cs typeface="Arial"/>
              </a:rPr>
              <a:t>2.STR</a:t>
            </a:r>
            <a:r>
              <a:rPr sz="6000" b="1" spc="-445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6000" b="1" dirty="0">
                <a:solidFill>
                  <a:srgbClr val="4D4D4D"/>
                </a:solidFill>
                <a:latin typeface="Arial"/>
                <a:cs typeface="Arial"/>
              </a:rPr>
              <a:t>TEŠKA</a:t>
            </a:r>
            <a:r>
              <a:rPr sz="6000" b="1" spc="7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6000" b="1" spc="-5" dirty="0">
                <a:solidFill>
                  <a:srgbClr val="4D4D4D"/>
                </a:solidFill>
                <a:latin typeface="Arial"/>
                <a:cs typeface="Arial"/>
              </a:rPr>
              <a:t>KONFERENCA</a:t>
            </a:r>
            <a:endParaRPr sz="6000">
              <a:latin typeface="Arial"/>
              <a:cs typeface="Arial"/>
            </a:endParaRPr>
          </a:p>
          <a:p>
            <a:pPr marL="12700">
              <a:lnSpc>
                <a:spcPts val="7650"/>
              </a:lnSpc>
            </a:pPr>
            <a:r>
              <a:rPr sz="7500" dirty="0">
                <a:solidFill>
                  <a:srgbClr val="0098DD"/>
                </a:solidFill>
                <a:latin typeface="Arial Narrow"/>
                <a:cs typeface="Arial Narrow"/>
              </a:rPr>
              <a:t>ELEKTRODISTRIBUCIJE</a:t>
            </a:r>
            <a:r>
              <a:rPr sz="7500" spc="90" dirty="0">
                <a:solidFill>
                  <a:srgbClr val="0098DD"/>
                </a:solidFill>
                <a:latin typeface="Arial Narrow"/>
                <a:cs typeface="Arial Narrow"/>
              </a:rPr>
              <a:t> </a:t>
            </a:r>
            <a:r>
              <a:rPr sz="7500" spc="-5" dirty="0">
                <a:solidFill>
                  <a:srgbClr val="4D4D4D"/>
                </a:solidFill>
                <a:latin typeface="Arial Narrow"/>
                <a:cs typeface="Arial Narrow"/>
              </a:rPr>
              <a:t>2016</a:t>
            </a:r>
            <a:endParaRPr sz="75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7242" y="10185305"/>
            <a:ext cx="1089850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145"/>
              </a:lnSpc>
            </a:pPr>
            <a:r>
              <a:rPr sz="3500" b="1" spc="-50" dirty="0">
                <a:solidFill>
                  <a:srgbClr val="4D4D4D"/>
                </a:solidFill>
                <a:latin typeface="Arial Narrow"/>
                <a:cs typeface="Arial Narrow"/>
              </a:rPr>
              <a:t>T</a:t>
            </a:r>
            <a:r>
              <a:rPr sz="3500" b="1" spc="-5" dirty="0">
                <a:solidFill>
                  <a:srgbClr val="4D4D4D"/>
                </a:solidFill>
                <a:latin typeface="Arial Narrow"/>
                <a:cs typeface="Arial Narrow"/>
              </a:rPr>
              <a:t>OREK</a:t>
            </a:r>
            <a:r>
              <a:rPr sz="3500" b="1" dirty="0">
                <a:solidFill>
                  <a:srgbClr val="4D4D4D"/>
                </a:solidFill>
                <a:latin typeface="Arial Narrow"/>
                <a:cs typeface="Arial Narrow"/>
              </a:rPr>
              <a:t>,</a:t>
            </a:r>
            <a:r>
              <a:rPr sz="3500" b="1" spc="5" dirty="0">
                <a:solidFill>
                  <a:srgbClr val="4D4D4D"/>
                </a:solidFill>
                <a:latin typeface="Arial Narrow"/>
                <a:cs typeface="Arial Narrow"/>
              </a:rPr>
              <a:t> </a:t>
            </a:r>
            <a:r>
              <a:rPr sz="3500" b="1" spc="-5" dirty="0">
                <a:solidFill>
                  <a:srgbClr val="4D4D4D"/>
                </a:solidFill>
                <a:latin typeface="Arial Narrow"/>
                <a:cs typeface="Arial Narrow"/>
              </a:rPr>
              <a:t>5</a:t>
            </a:r>
            <a:r>
              <a:rPr sz="3500" b="1" dirty="0">
                <a:solidFill>
                  <a:srgbClr val="4D4D4D"/>
                </a:solidFill>
                <a:latin typeface="Arial Narrow"/>
                <a:cs typeface="Arial Narrow"/>
              </a:rPr>
              <a:t>.</a:t>
            </a:r>
            <a:r>
              <a:rPr sz="3500" b="1" spc="-105" dirty="0">
                <a:solidFill>
                  <a:srgbClr val="4D4D4D"/>
                </a:solidFill>
                <a:latin typeface="Arial Narrow"/>
                <a:cs typeface="Arial Narrow"/>
              </a:rPr>
              <a:t> </a:t>
            </a:r>
            <a:r>
              <a:rPr sz="3500" b="1" dirty="0">
                <a:solidFill>
                  <a:srgbClr val="4D4D4D"/>
                </a:solidFill>
                <a:latin typeface="Arial Narrow"/>
                <a:cs typeface="Arial Narrow"/>
              </a:rPr>
              <a:t>APRIL</a:t>
            </a:r>
            <a:r>
              <a:rPr sz="3500" b="1" spc="-50" dirty="0">
                <a:solidFill>
                  <a:srgbClr val="4D4D4D"/>
                </a:solidFill>
                <a:latin typeface="Arial Narrow"/>
                <a:cs typeface="Arial Narrow"/>
              </a:rPr>
              <a:t> </a:t>
            </a:r>
            <a:r>
              <a:rPr sz="3500" b="1" spc="-5" dirty="0">
                <a:solidFill>
                  <a:srgbClr val="4D4D4D"/>
                </a:solidFill>
                <a:latin typeface="Arial Narrow"/>
                <a:cs typeface="Arial Narrow"/>
              </a:rPr>
              <a:t>201</a:t>
            </a:r>
            <a:r>
              <a:rPr sz="3500" b="1" dirty="0">
                <a:solidFill>
                  <a:srgbClr val="4D4D4D"/>
                </a:solidFill>
                <a:latin typeface="Arial Narrow"/>
                <a:cs typeface="Arial Narrow"/>
              </a:rPr>
              <a:t>6</a:t>
            </a:r>
            <a:r>
              <a:rPr sz="3500" b="1" spc="-5" dirty="0">
                <a:solidFill>
                  <a:srgbClr val="4D4D4D"/>
                </a:solidFill>
                <a:latin typeface="Arial Narrow"/>
                <a:cs typeface="Arial Narrow"/>
              </a:rPr>
              <a:t> </a:t>
            </a:r>
            <a:r>
              <a:rPr sz="3200" dirty="0">
                <a:solidFill>
                  <a:srgbClr val="4D4D4D"/>
                </a:solidFill>
                <a:latin typeface="Arial Narrow"/>
                <a:cs typeface="Arial Narrow"/>
              </a:rPr>
              <a:t>– KONGRESNI</a:t>
            </a:r>
            <a:r>
              <a:rPr sz="3200" spc="-5" dirty="0">
                <a:solidFill>
                  <a:srgbClr val="4D4D4D"/>
                </a:solidFill>
                <a:latin typeface="Arial Narrow"/>
                <a:cs typeface="Arial Narrow"/>
              </a:rPr>
              <a:t> </a:t>
            </a:r>
            <a:r>
              <a:rPr sz="3200" dirty="0">
                <a:solidFill>
                  <a:srgbClr val="4D4D4D"/>
                </a:solidFill>
                <a:latin typeface="Arial Narrow"/>
                <a:cs typeface="Arial Narrow"/>
              </a:rPr>
              <a:t>CENTER</a:t>
            </a:r>
            <a:r>
              <a:rPr sz="3200" spc="-5" dirty="0">
                <a:solidFill>
                  <a:srgbClr val="4D4D4D"/>
                </a:solidFill>
                <a:latin typeface="Arial Narrow"/>
                <a:cs typeface="Arial Narrow"/>
              </a:rPr>
              <a:t> </a:t>
            </a:r>
            <a:r>
              <a:rPr sz="3200" dirty="0">
                <a:solidFill>
                  <a:srgbClr val="4D4D4D"/>
                </a:solidFill>
                <a:latin typeface="Arial Narrow"/>
                <a:cs typeface="Arial Narrow"/>
              </a:rPr>
              <a:t>BRDO PRI KRANJU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482390" y="4909798"/>
            <a:ext cx="3798460" cy="27454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34388" y="1482725"/>
            <a:ext cx="10160662" cy="2144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600"/>
              </a:lnSpc>
            </a:pPr>
            <a:r>
              <a:rPr lang="sl-SI" sz="13800" b="1" dirty="0" smtClean="0">
                <a:solidFill>
                  <a:srgbClr val="7FC242"/>
                </a:solidFill>
                <a:latin typeface="Arial"/>
                <a:cs typeface="Arial"/>
              </a:rPr>
              <a:t>Vprašanja ?</a:t>
            </a:r>
            <a:endParaRPr sz="66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35" y="366491"/>
            <a:ext cx="20093629" cy="617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88242" y="10747588"/>
            <a:ext cx="1568768" cy="770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4"/>
          <p:cNvSpPr txBox="1"/>
          <p:nvPr/>
        </p:nvSpPr>
        <p:spPr>
          <a:xfrm>
            <a:off x="1024928" y="10448906"/>
            <a:ext cx="10846462" cy="1367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600"/>
              </a:lnSpc>
            </a:pPr>
            <a:r>
              <a:rPr lang="sl-SI" sz="8800" b="1" dirty="0" smtClean="0">
                <a:solidFill>
                  <a:srgbClr val="7FC242"/>
                </a:solidFill>
                <a:latin typeface="Arial"/>
                <a:cs typeface="Arial"/>
              </a:rPr>
              <a:t>Hvala za pozornost!</a:t>
            </a:r>
            <a:endParaRPr sz="4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932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35" y="5235"/>
            <a:ext cx="20093629" cy="12554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03350" y="2183179"/>
            <a:ext cx="8199120" cy="8199120"/>
          </a:xfrm>
          <a:custGeom>
            <a:avLst/>
            <a:gdLst/>
            <a:ahLst/>
            <a:cxnLst/>
            <a:rect l="l" t="t" r="r" b="b"/>
            <a:pathLst>
              <a:path w="8199119" h="8199120">
                <a:moveTo>
                  <a:pt x="4099351" y="0"/>
                </a:moveTo>
                <a:lnTo>
                  <a:pt x="3763141" y="13589"/>
                </a:lnTo>
                <a:lnTo>
                  <a:pt x="3434416" y="53653"/>
                </a:lnTo>
                <a:lnTo>
                  <a:pt x="3114231" y="119138"/>
                </a:lnTo>
                <a:lnTo>
                  <a:pt x="2803641" y="208988"/>
                </a:lnTo>
                <a:lnTo>
                  <a:pt x="2503701" y="322148"/>
                </a:lnTo>
                <a:lnTo>
                  <a:pt x="2215465" y="457563"/>
                </a:lnTo>
                <a:lnTo>
                  <a:pt x="1939990" y="614178"/>
                </a:lnTo>
                <a:lnTo>
                  <a:pt x="1678329" y="790938"/>
                </a:lnTo>
                <a:lnTo>
                  <a:pt x="1431539" y="986788"/>
                </a:lnTo>
                <a:lnTo>
                  <a:pt x="1200674" y="1200674"/>
                </a:lnTo>
                <a:lnTo>
                  <a:pt x="986788" y="1431539"/>
                </a:lnTo>
                <a:lnTo>
                  <a:pt x="790938" y="1678329"/>
                </a:lnTo>
                <a:lnTo>
                  <a:pt x="614178" y="1939990"/>
                </a:lnTo>
                <a:lnTo>
                  <a:pt x="457563" y="2215465"/>
                </a:lnTo>
                <a:lnTo>
                  <a:pt x="322148" y="2503701"/>
                </a:lnTo>
                <a:lnTo>
                  <a:pt x="208988" y="2803641"/>
                </a:lnTo>
                <a:lnTo>
                  <a:pt x="119138" y="3114231"/>
                </a:lnTo>
                <a:lnTo>
                  <a:pt x="53653" y="3434416"/>
                </a:lnTo>
                <a:lnTo>
                  <a:pt x="13589" y="3763141"/>
                </a:lnTo>
                <a:lnTo>
                  <a:pt x="0" y="4099351"/>
                </a:lnTo>
                <a:lnTo>
                  <a:pt x="13589" y="4435561"/>
                </a:lnTo>
                <a:lnTo>
                  <a:pt x="53653" y="4764286"/>
                </a:lnTo>
                <a:lnTo>
                  <a:pt x="119138" y="5084471"/>
                </a:lnTo>
                <a:lnTo>
                  <a:pt x="208988" y="5395061"/>
                </a:lnTo>
                <a:lnTo>
                  <a:pt x="322148" y="5695002"/>
                </a:lnTo>
                <a:lnTo>
                  <a:pt x="457563" y="5983237"/>
                </a:lnTo>
                <a:lnTo>
                  <a:pt x="614178" y="6258712"/>
                </a:lnTo>
                <a:lnTo>
                  <a:pt x="790938" y="6520373"/>
                </a:lnTo>
                <a:lnTo>
                  <a:pt x="986788" y="6767163"/>
                </a:lnTo>
                <a:lnTo>
                  <a:pt x="1200674" y="6998029"/>
                </a:lnTo>
                <a:lnTo>
                  <a:pt x="1431539" y="7211914"/>
                </a:lnTo>
                <a:lnTo>
                  <a:pt x="1678329" y="7407764"/>
                </a:lnTo>
                <a:lnTo>
                  <a:pt x="1939990" y="7584524"/>
                </a:lnTo>
                <a:lnTo>
                  <a:pt x="2215465" y="7741140"/>
                </a:lnTo>
                <a:lnTo>
                  <a:pt x="2503701" y="7876555"/>
                </a:lnTo>
                <a:lnTo>
                  <a:pt x="2803641" y="7989715"/>
                </a:lnTo>
                <a:lnTo>
                  <a:pt x="3114231" y="8079564"/>
                </a:lnTo>
                <a:lnTo>
                  <a:pt x="3434416" y="8145049"/>
                </a:lnTo>
                <a:lnTo>
                  <a:pt x="3763141" y="8185113"/>
                </a:lnTo>
                <a:lnTo>
                  <a:pt x="4099351" y="8198703"/>
                </a:lnTo>
                <a:lnTo>
                  <a:pt x="4435561" y="8185113"/>
                </a:lnTo>
                <a:lnTo>
                  <a:pt x="4764286" y="8145049"/>
                </a:lnTo>
                <a:lnTo>
                  <a:pt x="5084471" y="8079564"/>
                </a:lnTo>
                <a:lnTo>
                  <a:pt x="5395061" y="7989715"/>
                </a:lnTo>
                <a:lnTo>
                  <a:pt x="5695002" y="7876555"/>
                </a:lnTo>
                <a:lnTo>
                  <a:pt x="5983237" y="7741140"/>
                </a:lnTo>
                <a:lnTo>
                  <a:pt x="6258712" y="7584524"/>
                </a:lnTo>
                <a:lnTo>
                  <a:pt x="6520373" y="7407764"/>
                </a:lnTo>
                <a:lnTo>
                  <a:pt x="6767163" y="7211914"/>
                </a:lnTo>
                <a:lnTo>
                  <a:pt x="6998029" y="6998029"/>
                </a:lnTo>
                <a:lnTo>
                  <a:pt x="7211914" y="6767163"/>
                </a:lnTo>
                <a:lnTo>
                  <a:pt x="7407764" y="6520373"/>
                </a:lnTo>
                <a:lnTo>
                  <a:pt x="7584524" y="6258712"/>
                </a:lnTo>
                <a:lnTo>
                  <a:pt x="7741140" y="5983237"/>
                </a:lnTo>
                <a:lnTo>
                  <a:pt x="7876555" y="5695002"/>
                </a:lnTo>
                <a:lnTo>
                  <a:pt x="7989715" y="5395061"/>
                </a:lnTo>
                <a:lnTo>
                  <a:pt x="8079564" y="5084471"/>
                </a:lnTo>
                <a:lnTo>
                  <a:pt x="8145049" y="4764286"/>
                </a:lnTo>
                <a:lnTo>
                  <a:pt x="8185113" y="4435561"/>
                </a:lnTo>
                <a:lnTo>
                  <a:pt x="8198703" y="4099351"/>
                </a:lnTo>
                <a:lnTo>
                  <a:pt x="8185113" y="3763141"/>
                </a:lnTo>
                <a:lnTo>
                  <a:pt x="8145049" y="3434416"/>
                </a:lnTo>
                <a:lnTo>
                  <a:pt x="8079564" y="3114231"/>
                </a:lnTo>
                <a:lnTo>
                  <a:pt x="7989715" y="2803641"/>
                </a:lnTo>
                <a:lnTo>
                  <a:pt x="7876555" y="2503701"/>
                </a:lnTo>
                <a:lnTo>
                  <a:pt x="7741140" y="2215465"/>
                </a:lnTo>
                <a:lnTo>
                  <a:pt x="7584524" y="1939990"/>
                </a:lnTo>
                <a:lnTo>
                  <a:pt x="7407764" y="1678329"/>
                </a:lnTo>
                <a:lnTo>
                  <a:pt x="7211914" y="1431539"/>
                </a:lnTo>
                <a:lnTo>
                  <a:pt x="6998029" y="1200674"/>
                </a:lnTo>
                <a:lnTo>
                  <a:pt x="6767163" y="986788"/>
                </a:lnTo>
                <a:lnTo>
                  <a:pt x="6520373" y="790938"/>
                </a:lnTo>
                <a:lnTo>
                  <a:pt x="6258712" y="614178"/>
                </a:lnTo>
                <a:lnTo>
                  <a:pt x="5983237" y="457563"/>
                </a:lnTo>
                <a:lnTo>
                  <a:pt x="5695002" y="322148"/>
                </a:lnTo>
                <a:lnTo>
                  <a:pt x="5395061" y="208988"/>
                </a:lnTo>
                <a:lnTo>
                  <a:pt x="5084471" y="119138"/>
                </a:lnTo>
                <a:lnTo>
                  <a:pt x="4764286" y="53653"/>
                </a:lnTo>
                <a:lnTo>
                  <a:pt x="4435561" y="13589"/>
                </a:lnTo>
                <a:lnTo>
                  <a:pt x="40993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795250" y="2625725"/>
            <a:ext cx="5867401" cy="7501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600"/>
              </a:lnSpc>
            </a:pPr>
            <a:r>
              <a:rPr lang="sl-SI" sz="5400" b="1" dirty="0" smtClean="0">
                <a:solidFill>
                  <a:srgbClr val="4D4D4D"/>
                </a:solidFill>
                <a:latin typeface="Arial"/>
                <a:cs typeface="Arial"/>
              </a:rPr>
              <a:t>Izvajanje učinkovite informacijske komunikacijske podpore zahtevam poslovnih in tehnoloških</a:t>
            </a:r>
          </a:p>
          <a:p>
            <a:pPr marL="12700" marR="5080">
              <a:lnSpc>
                <a:spcPct val="100600"/>
              </a:lnSpc>
            </a:pPr>
            <a:r>
              <a:rPr lang="sl-SI" sz="5400" b="1" dirty="0" smtClean="0">
                <a:solidFill>
                  <a:srgbClr val="4D4D4D"/>
                </a:solidFill>
                <a:latin typeface="Arial"/>
                <a:cs typeface="Arial"/>
              </a:rPr>
              <a:t>procesov</a:t>
            </a:r>
            <a:endParaRPr sz="5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35" y="366491"/>
            <a:ext cx="20093629" cy="617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34388" y="3616325"/>
            <a:ext cx="13970662" cy="2893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buClr>
                <a:srgbClr val="0098DD"/>
              </a:buClr>
              <a:tabLst>
                <a:tab pos="332740" algn="l"/>
              </a:tabLst>
            </a:pPr>
            <a:r>
              <a:rPr lang="sl-SI" sz="3600" spc="-5" dirty="0">
                <a:solidFill>
                  <a:srgbClr val="6D6E71"/>
                </a:solidFill>
                <a:latin typeface="Arial"/>
                <a:cs typeface="Arial"/>
              </a:rPr>
              <a:t>Marko Rogan, Elektro Maribor</a:t>
            </a:r>
            <a:r>
              <a:rPr lang="sl-SI" sz="4400" spc="-5" dirty="0">
                <a:solidFill>
                  <a:srgbClr val="6D6E71"/>
                </a:solidFill>
                <a:latin typeface="Arial"/>
                <a:cs typeface="Arial"/>
              </a:rPr>
              <a:t>,</a:t>
            </a:r>
            <a:r>
              <a:rPr lang="sl-SI" sz="3600" spc="-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lang="sl-SI" sz="2800" spc="-5" dirty="0">
                <a:solidFill>
                  <a:srgbClr val="6D6E71"/>
                </a:solidFill>
                <a:latin typeface="Arial"/>
                <a:cs typeface="Arial"/>
              </a:rPr>
              <a:t>vodja službe za informatiko in telekomunikacije</a:t>
            </a:r>
          </a:p>
          <a:p>
            <a:pPr marL="12700">
              <a:buClr>
                <a:srgbClr val="0098DD"/>
              </a:buClr>
              <a:tabLst>
                <a:tab pos="332740" algn="l"/>
              </a:tabLst>
            </a:pPr>
            <a:r>
              <a:rPr lang="sl-SI" sz="3600" spc="-5" dirty="0" smtClean="0">
                <a:solidFill>
                  <a:srgbClr val="6D6E71"/>
                </a:solidFill>
                <a:latin typeface="Arial"/>
                <a:cs typeface="Arial"/>
              </a:rPr>
              <a:t>Miro </a:t>
            </a:r>
            <a:r>
              <a:rPr lang="sl-SI" sz="3600" spc="-5" dirty="0">
                <a:solidFill>
                  <a:srgbClr val="6D6E71"/>
                </a:solidFill>
                <a:latin typeface="Arial"/>
                <a:cs typeface="Arial"/>
              </a:rPr>
              <a:t>Rogina, Elektro Celje, </a:t>
            </a:r>
            <a:r>
              <a:rPr lang="sl-SI" sz="2800" spc="-5" dirty="0">
                <a:solidFill>
                  <a:srgbClr val="6D6E71"/>
                </a:solidFill>
                <a:latin typeface="Arial"/>
                <a:cs typeface="Arial"/>
              </a:rPr>
              <a:t>vodja službe poslovne informatike</a:t>
            </a:r>
          </a:p>
          <a:p>
            <a:pPr marL="12700">
              <a:buClr>
                <a:srgbClr val="0098DD"/>
              </a:buClr>
              <a:tabLst>
                <a:tab pos="332740" algn="l"/>
              </a:tabLst>
            </a:pPr>
            <a:r>
              <a:rPr lang="sl-SI" sz="3600" spc="-5" dirty="0">
                <a:solidFill>
                  <a:srgbClr val="6D6E71"/>
                </a:solidFill>
                <a:latin typeface="Arial"/>
                <a:cs typeface="Arial"/>
              </a:rPr>
              <a:t>mag. Dominik Ovniček, Elektro Gorenjska, </a:t>
            </a:r>
            <a:r>
              <a:rPr lang="sl-SI" sz="2800" spc="-5" dirty="0">
                <a:solidFill>
                  <a:srgbClr val="6D6E71"/>
                </a:solidFill>
                <a:latin typeface="Arial"/>
                <a:cs typeface="Arial"/>
              </a:rPr>
              <a:t>vodja službe za informatiko</a:t>
            </a:r>
          </a:p>
          <a:p>
            <a:pPr marL="12700">
              <a:lnSpc>
                <a:spcPct val="100000"/>
              </a:lnSpc>
              <a:buClr>
                <a:srgbClr val="0098DD"/>
              </a:buClr>
              <a:tabLst>
                <a:tab pos="332740" algn="l"/>
              </a:tabLst>
            </a:pPr>
            <a:r>
              <a:rPr lang="sl-SI" sz="3600" spc="-5" dirty="0" smtClean="0">
                <a:solidFill>
                  <a:srgbClr val="6D6E71"/>
                </a:solidFill>
                <a:latin typeface="Arial"/>
                <a:cs typeface="Arial"/>
              </a:rPr>
              <a:t>dr. Alenka Kolar, Elektro Ljubljana, </a:t>
            </a:r>
            <a:r>
              <a:rPr lang="sl-SI" sz="2800" spc="-5" dirty="0" smtClean="0">
                <a:solidFill>
                  <a:srgbClr val="6D6E71"/>
                </a:solidFill>
                <a:latin typeface="Arial"/>
                <a:cs typeface="Arial"/>
              </a:rPr>
              <a:t>vodja službe za informacijske storitve</a:t>
            </a:r>
          </a:p>
          <a:p>
            <a:pPr marL="12700">
              <a:lnSpc>
                <a:spcPct val="100000"/>
              </a:lnSpc>
              <a:buClr>
                <a:srgbClr val="0098DD"/>
              </a:buClr>
              <a:tabLst>
                <a:tab pos="332740" algn="l"/>
              </a:tabLst>
            </a:pPr>
            <a:r>
              <a:rPr lang="sl-SI" sz="3600" spc="-5" dirty="0" smtClean="0">
                <a:solidFill>
                  <a:srgbClr val="6D6E71"/>
                </a:solidFill>
                <a:latin typeface="Arial"/>
                <a:cs typeface="Arial"/>
              </a:rPr>
              <a:t>Klavdij Čuk, Elektro Primorska, </a:t>
            </a:r>
            <a:r>
              <a:rPr lang="sl-SI" sz="2800" spc="-5" dirty="0" smtClean="0">
                <a:solidFill>
                  <a:srgbClr val="6D6E71"/>
                </a:solidFill>
                <a:latin typeface="Arial"/>
                <a:cs typeface="Arial"/>
              </a:rPr>
              <a:t>vodja službe za IKT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34388" y="1482725"/>
            <a:ext cx="12370462" cy="1815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dirty="0"/>
              <a:t>Delovna skupina za informatiko in telekomunikacije</a:t>
            </a:r>
          </a:p>
        </p:txBody>
      </p:sp>
      <p:sp>
        <p:nvSpPr>
          <p:cNvPr id="6" name="object 6"/>
          <p:cNvSpPr/>
          <p:nvPr/>
        </p:nvSpPr>
        <p:spPr>
          <a:xfrm>
            <a:off x="17488242" y="10747588"/>
            <a:ext cx="1568768" cy="770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 txBox="1"/>
          <p:nvPr/>
        </p:nvSpPr>
        <p:spPr>
          <a:xfrm>
            <a:off x="1030496" y="8652631"/>
            <a:ext cx="13970662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Clr>
                <a:srgbClr val="0098DD"/>
              </a:buClr>
              <a:tabLst>
                <a:tab pos="332740" algn="l"/>
              </a:tabLst>
            </a:pPr>
            <a:r>
              <a:rPr lang="sl-SI" sz="3600" spc="-5" dirty="0" smtClean="0">
                <a:solidFill>
                  <a:srgbClr val="6D6E71"/>
                </a:solidFill>
                <a:latin typeface="Arial"/>
                <a:cs typeface="Arial"/>
              </a:rPr>
              <a:t>Damjan Bobek, Elektro Celje, </a:t>
            </a:r>
            <a:r>
              <a:rPr lang="sl-SI" sz="2800" spc="-5" dirty="0" smtClean="0">
                <a:solidFill>
                  <a:srgbClr val="6D6E71"/>
                </a:solidFill>
                <a:latin typeface="Arial"/>
                <a:cs typeface="Arial"/>
              </a:rPr>
              <a:t>vodja službe telekomunikacij</a:t>
            </a:r>
          </a:p>
          <a:p>
            <a:pPr marL="12700">
              <a:buClr>
                <a:srgbClr val="0098DD"/>
              </a:buClr>
              <a:tabLst>
                <a:tab pos="332740" algn="l"/>
              </a:tabLst>
            </a:pPr>
            <a:r>
              <a:rPr lang="sl-SI" sz="3600" spc="-5" dirty="0">
                <a:solidFill>
                  <a:srgbClr val="6D6E71"/>
                </a:solidFill>
                <a:latin typeface="Arial"/>
                <a:cs typeface="Arial"/>
              </a:rPr>
              <a:t>Tomaž Mavec, Elektro Gorenjska, </a:t>
            </a:r>
            <a:r>
              <a:rPr lang="sl-SI" sz="2800" spc="-5" dirty="0">
                <a:solidFill>
                  <a:srgbClr val="6D6E71"/>
                </a:solidFill>
                <a:latin typeface="Arial"/>
                <a:cs typeface="Arial"/>
              </a:rPr>
              <a:t>vodja službe za IKT</a:t>
            </a:r>
          </a:p>
          <a:p>
            <a:pPr marL="12700">
              <a:buClr>
                <a:srgbClr val="0098DD"/>
              </a:buClr>
              <a:tabLst>
                <a:tab pos="332740" algn="l"/>
              </a:tabLst>
            </a:pPr>
            <a:r>
              <a:rPr lang="sl-SI" sz="3600" spc="-5" dirty="0">
                <a:solidFill>
                  <a:srgbClr val="6D6E71"/>
                </a:solidFill>
                <a:latin typeface="Arial"/>
                <a:cs typeface="Arial"/>
              </a:rPr>
              <a:t>Primož Kolman, Elektro Ljubljana, </a:t>
            </a:r>
            <a:r>
              <a:rPr lang="sl-SI" sz="2800" spc="-5" dirty="0">
                <a:solidFill>
                  <a:srgbClr val="6D6E71"/>
                </a:solidFill>
                <a:latin typeface="Arial"/>
                <a:cs typeface="Arial"/>
              </a:rPr>
              <a:t>vodja službe za TK storitve</a:t>
            </a:r>
          </a:p>
          <a:p>
            <a:pPr marL="12700">
              <a:lnSpc>
                <a:spcPct val="100000"/>
              </a:lnSpc>
              <a:buClr>
                <a:srgbClr val="0098DD"/>
              </a:buClr>
              <a:tabLst>
                <a:tab pos="332740" algn="l"/>
              </a:tabLst>
            </a:pPr>
            <a:r>
              <a:rPr lang="sl-SI" sz="3600" spc="-5" dirty="0" smtClean="0">
                <a:solidFill>
                  <a:srgbClr val="6D6E71"/>
                </a:solidFill>
                <a:latin typeface="Arial"/>
                <a:cs typeface="Arial"/>
              </a:rPr>
              <a:t>Črtomir Kores, Elektro Maribor, </a:t>
            </a:r>
            <a:r>
              <a:rPr lang="sl-SI" sz="2800" spc="-5" dirty="0" smtClean="0">
                <a:solidFill>
                  <a:srgbClr val="6D6E71"/>
                </a:solidFill>
                <a:latin typeface="Arial"/>
                <a:cs typeface="Arial"/>
              </a:rPr>
              <a:t>vodja službe za telekomunikacije</a:t>
            </a:r>
          </a:p>
          <a:p>
            <a:pPr marL="12700">
              <a:lnSpc>
                <a:spcPct val="100000"/>
              </a:lnSpc>
              <a:buClr>
                <a:srgbClr val="0098DD"/>
              </a:buClr>
              <a:tabLst>
                <a:tab pos="332740" algn="l"/>
              </a:tabLst>
            </a:pPr>
            <a:r>
              <a:rPr lang="sl-SI" sz="3600" spc="-5" dirty="0" smtClean="0">
                <a:solidFill>
                  <a:srgbClr val="6D6E71"/>
                </a:solidFill>
                <a:latin typeface="Arial"/>
                <a:cs typeface="Arial"/>
              </a:rPr>
              <a:t>Branko Ožbolt, Elektro Primorska, </a:t>
            </a:r>
            <a:r>
              <a:rPr lang="sl-SI" sz="2800" spc="-5" dirty="0" smtClean="0">
                <a:solidFill>
                  <a:srgbClr val="6D6E71"/>
                </a:solidFill>
                <a:latin typeface="Arial"/>
                <a:cs typeface="Arial"/>
              </a:rPr>
              <a:t>vodenje telekomunikacij</a:t>
            </a:r>
          </a:p>
        </p:txBody>
      </p:sp>
      <p:sp>
        <p:nvSpPr>
          <p:cNvPr id="8" name="object 5"/>
          <p:cNvSpPr txBox="1">
            <a:spLocks/>
          </p:cNvSpPr>
          <p:nvPr/>
        </p:nvSpPr>
        <p:spPr>
          <a:xfrm>
            <a:off x="1030496" y="7280384"/>
            <a:ext cx="13970662" cy="907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5900" b="1" i="0">
                <a:solidFill>
                  <a:srgbClr val="7FC24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/>
            <a:r>
              <a:rPr lang="pl-PL" kern="0" dirty="0" smtClean="0"/>
              <a:t>Projektna skupina za telekomunikacije</a:t>
            </a:r>
            <a:endParaRPr lang="pl-PL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35" y="366491"/>
            <a:ext cx="20093629" cy="617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88242" y="10747588"/>
            <a:ext cx="1568768" cy="770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021688" y="1385436"/>
            <a:ext cx="18035322" cy="923330"/>
          </a:xfrm>
        </p:spPr>
        <p:txBody>
          <a:bodyPr/>
          <a:lstStyle/>
          <a:p>
            <a:r>
              <a:rPr lang="sl-SI" sz="6000" dirty="0">
                <a:solidFill>
                  <a:schemeClr val="bg1">
                    <a:lumMod val="65000"/>
                  </a:schemeClr>
                </a:solidFill>
              </a:rPr>
              <a:t>Poslanstvo DS IKT</a:t>
            </a:r>
            <a:endParaRPr lang="sl-SI" dirty="0"/>
          </a:p>
        </p:txBody>
      </p:sp>
      <p:sp>
        <p:nvSpPr>
          <p:cNvPr id="9" name="Pravokotnik 8"/>
          <p:cNvSpPr/>
          <p:nvPr/>
        </p:nvSpPr>
        <p:spPr>
          <a:xfrm>
            <a:off x="10890250" y="2709940"/>
            <a:ext cx="8166760" cy="7737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l-SI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 zagotavljamo učinkovito skupno informacijsko – komunikacijsko tehnološko (IKT) podporo zahtevam izvajanja poslovnih in tehnoloških procesov.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l-SI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l-SI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 s celostnimi IKT storitvami omogočamo optimalno, varno in pregledno poslovanje združb ter nudimo kakovostno podporo odločanju.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l-SI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l-SI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 zagotavljamo IKT storitve, ki slonijo na sodobnih svetovnih trendih in smernicah razvoja tehnologije. </a:t>
            </a:r>
            <a:endParaRPr kumimoji="0" lang="sl-SI" sz="3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1688" y="2709940"/>
            <a:ext cx="8039762" cy="896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ravokotnik 6"/>
          <p:cNvSpPr/>
          <p:nvPr/>
        </p:nvSpPr>
        <p:spPr>
          <a:xfrm>
            <a:off x="8147050" y="11892380"/>
            <a:ext cx="106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 smtClean="0">
                <a:solidFill>
                  <a:schemeClr val="bg1">
                    <a:lumMod val="50000"/>
                  </a:schemeClr>
                </a:solidFill>
              </a:rPr>
              <a:t>P. Fajfar</a:t>
            </a:r>
            <a:endParaRPr lang="sl-SI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2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34388" y="1482725"/>
            <a:ext cx="8027670" cy="9170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600"/>
              </a:lnSpc>
            </a:pPr>
            <a:r>
              <a:rPr lang="sl-SI" sz="5900" b="1" dirty="0" smtClean="0">
                <a:solidFill>
                  <a:srgbClr val="7FC242"/>
                </a:solidFill>
                <a:latin typeface="Arial"/>
                <a:cs typeface="Arial"/>
              </a:rPr>
              <a:t>Pametna omrežja </a:t>
            </a:r>
            <a:r>
              <a:rPr lang="sl-SI" sz="2800" b="1" dirty="0" smtClean="0">
                <a:solidFill>
                  <a:srgbClr val="7FC242"/>
                </a:solidFill>
                <a:latin typeface="Arial"/>
                <a:cs typeface="Arial"/>
              </a:rPr>
              <a:t>(1/5)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35" y="366491"/>
            <a:ext cx="20093629" cy="617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88242" y="10747588"/>
            <a:ext cx="1568768" cy="770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2" descr="http://www.tonex.com/wp-content/uploads/Smart_Grid_Training_for_non_engineer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87" y="2625724"/>
            <a:ext cx="15951863" cy="889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avokotnik 8"/>
          <p:cNvSpPr/>
          <p:nvPr/>
        </p:nvSpPr>
        <p:spPr>
          <a:xfrm>
            <a:off x="15309850" y="11584315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 smtClean="0">
                <a:solidFill>
                  <a:schemeClr val="bg1">
                    <a:lumMod val="50000"/>
                  </a:schemeClr>
                </a:solidFill>
              </a:rPr>
              <a:t>www.tonex.com</a:t>
            </a:r>
            <a:endParaRPr lang="sl-SI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34388" y="1482725"/>
            <a:ext cx="8027670" cy="9170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600"/>
              </a:lnSpc>
            </a:pPr>
            <a:r>
              <a:rPr lang="sl-SI" sz="5900" b="1" dirty="0" smtClean="0">
                <a:solidFill>
                  <a:srgbClr val="7FC242"/>
                </a:solidFill>
                <a:latin typeface="Arial"/>
                <a:cs typeface="Arial"/>
              </a:rPr>
              <a:t>Pametna omrežja </a:t>
            </a:r>
            <a:r>
              <a:rPr lang="sl-SI" sz="2800" b="1" dirty="0" smtClean="0">
                <a:solidFill>
                  <a:srgbClr val="7FC242"/>
                </a:solidFill>
                <a:latin typeface="Arial"/>
                <a:cs typeface="Arial"/>
              </a:rPr>
              <a:t>(2/5)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35" y="366491"/>
            <a:ext cx="20093629" cy="617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88242" y="10747588"/>
            <a:ext cx="1568768" cy="770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8" descr="Krogi 1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4388" y="2549524"/>
            <a:ext cx="9286012" cy="896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object 29"/>
          <p:cNvSpPr txBox="1"/>
          <p:nvPr/>
        </p:nvSpPr>
        <p:spPr>
          <a:xfrm>
            <a:off x="13189610" y="2399771"/>
            <a:ext cx="5867400" cy="3520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l-SI" sz="4000" dirty="0" smtClean="0">
                <a:solidFill>
                  <a:schemeClr val="bg1">
                    <a:lumMod val="50000"/>
                  </a:schemeClr>
                </a:solidFill>
              </a:rPr>
              <a:t>Elektroenergetski sistem,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l-SI" sz="40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sl-SI" sz="4000" dirty="0" smtClean="0">
                <a:solidFill>
                  <a:schemeClr val="bg1">
                    <a:lumMod val="50000"/>
                  </a:schemeClr>
                </a:solidFill>
              </a:rPr>
              <a:t>elekomunikacijsko omrežje – internet,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l-SI" sz="4000" dirty="0" smtClean="0">
                <a:solidFill>
                  <a:schemeClr val="bg1">
                    <a:lumMod val="50000"/>
                  </a:schemeClr>
                </a:solidFill>
              </a:rPr>
              <a:t>obdelava, hranjenje in posredovanje podatkov.</a:t>
            </a:r>
          </a:p>
          <a:p>
            <a:pPr marL="12700" marR="210820" algn="just">
              <a:lnSpc>
                <a:spcPct val="101299"/>
              </a:lnSpc>
            </a:pPr>
            <a:endParaRPr sz="2850" dirty="0">
              <a:latin typeface="Arial"/>
              <a:cs typeface="Arial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8564560" y="11845925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 smtClean="0">
                <a:solidFill>
                  <a:schemeClr val="bg1">
                    <a:lumMod val="50000"/>
                  </a:schemeClr>
                </a:solidFill>
              </a:rPr>
              <a:t>Branko Ožbolt</a:t>
            </a:r>
            <a:endParaRPr lang="sl-SI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0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34388" y="1482725"/>
            <a:ext cx="8027670" cy="9170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600"/>
              </a:lnSpc>
            </a:pPr>
            <a:r>
              <a:rPr lang="sl-SI" sz="5900" b="1" dirty="0" smtClean="0">
                <a:solidFill>
                  <a:srgbClr val="7FC242"/>
                </a:solidFill>
                <a:latin typeface="Arial"/>
                <a:cs typeface="Arial"/>
              </a:rPr>
              <a:t>Pametna omrežja </a:t>
            </a:r>
            <a:r>
              <a:rPr lang="sl-SI" sz="2800" b="1" dirty="0" smtClean="0">
                <a:solidFill>
                  <a:srgbClr val="7FC242"/>
                </a:solidFill>
                <a:latin typeface="Arial"/>
                <a:cs typeface="Arial"/>
              </a:rPr>
              <a:t>(3/5)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35" y="366491"/>
            <a:ext cx="20093629" cy="617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88242" y="10747588"/>
            <a:ext cx="1568768" cy="770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Pravokotnik 8"/>
          <p:cNvSpPr/>
          <p:nvPr/>
        </p:nvSpPr>
        <p:spPr>
          <a:xfrm>
            <a:off x="15538450" y="11617325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 smtClean="0">
                <a:solidFill>
                  <a:schemeClr val="bg1">
                    <a:lumMod val="50000"/>
                  </a:schemeClr>
                </a:solidFill>
              </a:rPr>
              <a:t>blog.iaee.org</a:t>
            </a:r>
            <a:endParaRPr lang="sl-SI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IAE-SMARTGRID-1popravljen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5"/>
          <a:stretch/>
        </p:blipFill>
        <p:spPr bwMode="auto">
          <a:xfrm>
            <a:off x="1034389" y="2549525"/>
            <a:ext cx="16256661" cy="896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72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34388" y="1482725"/>
            <a:ext cx="8027670" cy="9170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600"/>
              </a:lnSpc>
            </a:pPr>
            <a:r>
              <a:rPr lang="sl-SI" sz="5900" b="1" dirty="0" smtClean="0">
                <a:solidFill>
                  <a:srgbClr val="7FC242"/>
                </a:solidFill>
                <a:latin typeface="Arial"/>
                <a:cs typeface="Arial"/>
              </a:rPr>
              <a:t>Pametna omrežja </a:t>
            </a:r>
            <a:r>
              <a:rPr lang="sl-SI" sz="2800" b="1" dirty="0" smtClean="0">
                <a:solidFill>
                  <a:srgbClr val="7FC242"/>
                </a:solidFill>
                <a:latin typeface="Arial"/>
                <a:cs typeface="Arial"/>
              </a:rPr>
              <a:t>(4/5)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35" y="366491"/>
            <a:ext cx="20093629" cy="617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88242" y="10747588"/>
            <a:ext cx="1568768" cy="770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Pravokotnik 8"/>
          <p:cNvSpPr/>
          <p:nvPr/>
        </p:nvSpPr>
        <p:spPr>
          <a:xfrm>
            <a:off x="11652250" y="11552793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 smtClean="0">
                <a:solidFill>
                  <a:schemeClr val="bg1">
                    <a:lumMod val="50000"/>
                  </a:schemeClr>
                </a:solidFill>
              </a:rPr>
              <a:t>B. Ožbolt, B. Stanič - </a:t>
            </a:r>
            <a:r>
              <a:rPr lang="sl-SI" dirty="0" err="1" smtClean="0">
                <a:solidFill>
                  <a:schemeClr val="bg1">
                    <a:lumMod val="50000"/>
                  </a:schemeClr>
                </a:solidFill>
              </a:rPr>
              <a:t>Smartgrids</a:t>
            </a:r>
            <a:r>
              <a:rPr lang="sl-SI" dirty="0" smtClean="0">
                <a:solidFill>
                  <a:schemeClr val="bg1">
                    <a:lumMod val="50000"/>
                  </a:schemeClr>
                </a:solidFill>
              </a:rPr>
              <a:t> izziv za telekomunikacije</a:t>
            </a:r>
            <a:endParaRPr lang="sl-SI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844883"/>
              </p:ext>
            </p:extLst>
          </p:nvPr>
        </p:nvGraphicFramePr>
        <p:xfrm>
          <a:off x="1034388" y="2841231"/>
          <a:ext cx="16256662" cy="8699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331"/>
                <a:gridCol w="8128331"/>
              </a:tblGrid>
              <a:tr h="614482">
                <a:tc>
                  <a:txBody>
                    <a:bodyPr/>
                    <a:lstStyle/>
                    <a:p>
                      <a:pPr algn="ctr"/>
                      <a:r>
                        <a:rPr lang="sl-SI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Omrežje</a:t>
                      </a:r>
                      <a:endParaRPr lang="sl-SI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Značilnosti</a:t>
                      </a:r>
                      <a:endParaRPr lang="sl-SI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548774">
                <a:tc>
                  <a:txBody>
                    <a:bodyPr/>
                    <a:lstStyle/>
                    <a:p>
                      <a:r>
                        <a:rPr lang="sl-SI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Domače</a:t>
                      </a:r>
                      <a:r>
                        <a:rPr lang="sl-SI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na lokaciji posameznega</a:t>
                      </a:r>
                      <a:r>
                        <a:rPr lang="sl-SI" sz="4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končnega uporabnika</a:t>
                      </a:r>
                      <a:endParaRPr lang="sl-SI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Končni uporabnik</a:t>
                      </a:r>
                      <a:r>
                        <a:rPr lang="sl-SI" sz="4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razvija sam (žično in/ali </a:t>
                      </a:r>
                      <a:r>
                        <a:rPr lang="sl-SI" sz="4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WiFi</a:t>
                      </a:r>
                      <a:r>
                        <a:rPr lang="sl-SI" sz="4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sl-SI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194577">
                <a:tc>
                  <a:txBody>
                    <a:bodyPr/>
                    <a:lstStyle/>
                    <a:p>
                      <a:r>
                        <a:rPr lang="sl-SI" sz="4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Privodno</a:t>
                      </a:r>
                      <a:r>
                        <a:rPr lang="sl-SI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„last mile – zadnji kilometer“, doseči/povezati zadnjo točko omrežja z združevalnim omrežjem</a:t>
                      </a:r>
                      <a:endParaRPr lang="sl-SI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Tehnološko najbolj dinamično</a:t>
                      </a:r>
                      <a:r>
                        <a:rPr lang="sl-SI" sz="4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sl-SI" sz="4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FTTx</a:t>
                      </a:r>
                      <a:r>
                        <a:rPr lang="sl-SI" sz="4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PLC, </a:t>
                      </a:r>
                      <a:r>
                        <a:rPr lang="sl-SI" sz="4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xDSL</a:t>
                      </a:r>
                      <a:r>
                        <a:rPr lang="sl-SI" sz="4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sl-SI" sz="4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xG</a:t>
                      </a:r>
                      <a:r>
                        <a:rPr lang="sl-SI" sz="4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,…)</a:t>
                      </a:r>
                      <a:endParaRPr lang="sl-SI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774262">
                <a:tc>
                  <a:txBody>
                    <a:bodyPr/>
                    <a:lstStyle/>
                    <a:p>
                      <a:r>
                        <a:rPr lang="sl-SI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Združevalno</a:t>
                      </a:r>
                      <a:r>
                        <a:rPr lang="sl-SI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prenos med posameznimi vozlišči</a:t>
                      </a:r>
                      <a:endParaRPr lang="sl-SI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Veliko podatkov, večinoma optične povezave</a:t>
                      </a:r>
                      <a:endParaRPr lang="sl-SI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774262">
                <a:tc>
                  <a:txBody>
                    <a:bodyPr/>
                    <a:lstStyle/>
                    <a:p>
                      <a:r>
                        <a:rPr lang="sl-SI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Hrbtenično</a:t>
                      </a:r>
                      <a:r>
                        <a:rPr lang="sl-SI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prenos do centralnih lokacij</a:t>
                      </a:r>
                      <a:endParaRPr lang="sl-SI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Ogromno podatkov, večinoma optične povezave</a:t>
                      </a:r>
                      <a:endParaRPr lang="sl-SI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Pravokotnik 6"/>
          <p:cNvSpPr/>
          <p:nvPr/>
        </p:nvSpPr>
        <p:spPr>
          <a:xfrm rot="20994248">
            <a:off x="484068" y="7163478"/>
            <a:ext cx="17548394" cy="25545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16000" b="1" cap="none" spc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accent3"/>
                </a:solidFill>
                <a:effectLst>
                  <a:outerShdw dist="38100" dir="2640000" algn="bl" rotWithShape="0">
                    <a:srgbClr val="00B050"/>
                  </a:outerShdw>
                </a:effectLst>
              </a:rPr>
              <a:t>N A Č R T O V A N J E</a:t>
            </a:r>
            <a:endParaRPr lang="sl-SI" sz="16000" b="1" cap="none" spc="0" dirty="0">
              <a:ln w="12700">
                <a:solidFill>
                  <a:srgbClr val="0070C0"/>
                </a:solidFill>
                <a:prstDash val="solid"/>
              </a:ln>
              <a:solidFill>
                <a:schemeClr val="accent3"/>
              </a:solidFill>
              <a:effectLst>
                <a:outerShdw dist="38100" dir="2640000" algn="bl" rotWithShape="0">
                  <a:srgbClr val="00B05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321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34388" y="1482725"/>
            <a:ext cx="8027670" cy="9170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600"/>
              </a:lnSpc>
            </a:pPr>
            <a:r>
              <a:rPr lang="sl-SI" sz="5900" b="1" dirty="0" smtClean="0">
                <a:solidFill>
                  <a:srgbClr val="7FC242"/>
                </a:solidFill>
                <a:latin typeface="Arial"/>
                <a:cs typeface="Arial"/>
              </a:rPr>
              <a:t>Pametna omrežja </a:t>
            </a:r>
            <a:r>
              <a:rPr lang="sl-SI" sz="2800" b="1" dirty="0" smtClean="0">
                <a:solidFill>
                  <a:srgbClr val="7FC242"/>
                </a:solidFill>
                <a:latin typeface="Arial"/>
                <a:cs typeface="Arial"/>
              </a:rPr>
              <a:t>(5/5)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35" y="366491"/>
            <a:ext cx="20093629" cy="617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88242" y="10747588"/>
            <a:ext cx="1568768" cy="770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9"/>
          <p:cNvSpPr txBox="1"/>
          <p:nvPr/>
        </p:nvSpPr>
        <p:spPr>
          <a:xfrm>
            <a:off x="14019061" y="8035925"/>
            <a:ext cx="5867400" cy="2905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4000" dirty="0" smtClean="0">
                <a:solidFill>
                  <a:schemeClr val="bg1">
                    <a:lumMod val="50000"/>
                  </a:schemeClr>
                </a:solidFill>
              </a:rPr>
              <a:t>Obdelava podatkov,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4000" dirty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sl-SI" sz="4000" dirty="0" smtClean="0">
                <a:solidFill>
                  <a:schemeClr val="bg1">
                    <a:lumMod val="50000"/>
                  </a:schemeClr>
                </a:solidFill>
              </a:rPr>
              <a:t>osredovanje podatkov,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4000" dirty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sl-SI" sz="4000" dirty="0" smtClean="0">
                <a:solidFill>
                  <a:schemeClr val="bg1">
                    <a:lumMod val="50000"/>
                  </a:schemeClr>
                </a:solidFill>
              </a:rPr>
              <a:t>arovanje podatkov,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4000" dirty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sl-SI" sz="4000" dirty="0" smtClean="0">
                <a:solidFill>
                  <a:schemeClr val="bg1">
                    <a:lumMod val="50000"/>
                  </a:schemeClr>
                </a:solidFill>
              </a:rPr>
              <a:t>rikaz podatkov.</a:t>
            </a:r>
          </a:p>
          <a:p>
            <a:pPr marL="12700" marR="210820" algn="just">
              <a:lnSpc>
                <a:spcPct val="101299"/>
              </a:lnSpc>
            </a:pPr>
            <a:endParaRPr sz="2850" dirty="0">
              <a:latin typeface="Arial"/>
              <a:cs typeface="Arial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571" y="3559103"/>
            <a:ext cx="1219200" cy="124666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9989" y="3313876"/>
            <a:ext cx="2647950" cy="1724025"/>
          </a:xfrm>
          <a:prstGeom prst="rect">
            <a:avLst/>
          </a:prstGeom>
        </p:spPr>
      </p:pic>
      <p:sp>
        <p:nvSpPr>
          <p:cNvPr id="14" name="PoljeZBesedilom 13"/>
          <p:cNvSpPr txBox="1"/>
          <p:nvPr/>
        </p:nvSpPr>
        <p:spPr>
          <a:xfrm>
            <a:off x="3872796" y="5310287"/>
            <a:ext cx="152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Merilni center</a:t>
            </a:r>
            <a:endParaRPr lang="sl-SI" dirty="0"/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314" y="7731125"/>
            <a:ext cx="3064071" cy="2705100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9469" y="4304885"/>
            <a:ext cx="596536" cy="596536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 rotWithShape="1">
          <a:blip r:embed="rId9"/>
          <a:srcRect l="11089" t="4878" r="9674" b="11923"/>
          <a:stretch/>
        </p:blipFill>
        <p:spPr>
          <a:xfrm>
            <a:off x="10243540" y="3509126"/>
            <a:ext cx="612777" cy="643416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70948" y="4304885"/>
            <a:ext cx="634845" cy="596536"/>
          </a:xfrm>
          <a:prstGeom prst="rect">
            <a:avLst/>
          </a:prstGeom>
        </p:spPr>
      </p:pic>
      <p:cxnSp>
        <p:nvCxnSpPr>
          <p:cNvPr id="10" name="Raven puščični povezovalnik 9"/>
          <p:cNvCxnSpPr/>
          <p:nvPr/>
        </p:nvCxnSpPr>
        <p:spPr>
          <a:xfrm>
            <a:off x="2127250" y="4182433"/>
            <a:ext cx="990600" cy="0"/>
          </a:xfrm>
          <a:prstGeom prst="straightConnector1">
            <a:avLst/>
          </a:prstGeom>
          <a:ln w="63500">
            <a:solidFill>
              <a:srgbClr val="00B05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puščični povezovalnik 23"/>
          <p:cNvCxnSpPr/>
          <p:nvPr/>
        </p:nvCxnSpPr>
        <p:spPr>
          <a:xfrm flipV="1">
            <a:off x="6165850" y="4182432"/>
            <a:ext cx="1143000" cy="1"/>
          </a:xfrm>
          <a:prstGeom prst="straightConnector1">
            <a:avLst/>
          </a:prstGeom>
          <a:ln w="63500">
            <a:solidFill>
              <a:srgbClr val="00B05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uščični povezovalnik 24"/>
          <p:cNvCxnSpPr/>
          <p:nvPr/>
        </p:nvCxnSpPr>
        <p:spPr>
          <a:xfrm>
            <a:off x="9664699" y="4182432"/>
            <a:ext cx="1758951" cy="1"/>
          </a:xfrm>
          <a:prstGeom prst="straightConnector1">
            <a:avLst/>
          </a:prstGeom>
          <a:ln w="63500">
            <a:solidFill>
              <a:srgbClr val="00B05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puščični povezovalnik 25"/>
          <p:cNvCxnSpPr/>
          <p:nvPr/>
        </p:nvCxnSpPr>
        <p:spPr>
          <a:xfrm flipH="1">
            <a:off x="1517371" y="5037901"/>
            <a:ext cx="2087014" cy="2597566"/>
          </a:xfrm>
          <a:prstGeom prst="straightConnector1">
            <a:avLst/>
          </a:prstGeom>
          <a:ln w="63500">
            <a:solidFill>
              <a:srgbClr val="00B050"/>
            </a:solidFill>
            <a:prstDash val="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Slika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33607" y="1816919"/>
            <a:ext cx="1866450" cy="1874782"/>
          </a:xfrm>
          <a:prstGeom prst="rect">
            <a:avLst/>
          </a:prstGeom>
        </p:spPr>
      </p:pic>
      <p:pic>
        <p:nvPicPr>
          <p:cNvPr id="33" name="Slika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733607" y="3730205"/>
            <a:ext cx="1866450" cy="1580082"/>
          </a:xfrm>
          <a:prstGeom prst="rect">
            <a:avLst/>
          </a:prstGeom>
        </p:spPr>
      </p:pic>
      <p:pic>
        <p:nvPicPr>
          <p:cNvPr id="36" name="Slika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786894" y="5310287"/>
            <a:ext cx="1813163" cy="1484162"/>
          </a:xfrm>
          <a:prstGeom prst="rect">
            <a:avLst/>
          </a:prstGeom>
        </p:spPr>
      </p:pic>
      <p:cxnSp>
        <p:nvCxnSpPr>
          <p:cNvPr id="37" name="Raven puščični povezovalnik 36"/>
          <p:cNvCxnSpPr/>
          <p:nvPr/>
        </p:nvCxnSpPr>
        <p:spPr>
          <a:xfrm flipV="1">
            <a:off x="3604385" y="9083675"/>
            <a:ext cx="3866105" cy="19050"/>
          </a:xfrm>
          <a:prstGeom prst="straightConnector1">
            <a:avLst/>
          </a:prstGeom>
          <a:ln w="635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Skupina 45"/>
          <p:cNvGrpSpPr/>
          <p:nvPr/>
        </p:nvGrpSpPr>
        <p:grpSpPr>
          <a:xfrm>
            <a:off x="7678401" y="2399771"/>
            <a:ext cx="1687849" cy="7617354"/>
            <a:chOff x="7678401" y="2399771"/>
            <a:chExt cx="1687849" cy="7617354"/>
          </a:xfrm>
        </p:grpSpPr>
        <p:grpSp>
          <p:nvGrpSpPr>
            <p:cNvPr id="44" name="Skupina 43"/>
            <p:cNvGrpSpPr/>
            <p:nvPr/>
          </p:nvGrpSpPr>
          <p:grpSpPr>
            <a:xfrm>
              <a:off x="7774682" y="2743098"/>
              <a:ext cx="1591568" cy="6824801"/>
              <a:chOff x="7470490" y="2743098"/>
              <a:chExt cx="1591568" cy="6824801"/>
            </a:xfrm>
          </p:grpSpPr>
          <p:pic>
            <p:nvPicPr>
              <p:cNvPr id="8" name="Slika 7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70490" y="3892837"/>
                <a:ext cx="1323688" cy="1323688"/>
              </a:xfrm>
              <a:prstGeom prst="rect">
                <a:avLst/>
              </a:prstGeom>
            </p:spPr>
          </p:pic>
          <p:pic>
            <p:nvPicPr>
              <p:cNvPr id="9" name="Slika 8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59977" y="2743098"/>
                <a:ext cx="1101827" cy="1101827"/>
              </a:xfrm>
              <a:prstGeom prst="rect">
                <a:avLst/>
              </a:prstGeom>
            </p:spPr>
          </p:pic>
          <p:pic>
            <p:nvPicPr>
              <p:cNvPr id="30" name="Slika 29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594524" y="5356409"/>
                <a:ext cx="1238484" cy="1231716"/>
              </a:xfrm>
              <a:prstGeom prst="rect">
                <a:avLst/>
              </a:prstGeom>
            </p:spPr>
          </p:pic>
          <p:pic>
            <p:nvPicPr>
              <p:cNvPr id="40" name="Slika 39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94524" y="6836271"/>
                <a:ext cx="1199654" cy="1199654"/>
              </a:xfrm>
              <a:prstGeom prst="rect">
                <a:avLst/>
              </a:prstGeom>
            </p:spPr>
          </p:pic>
          <p:pic>
            <p:nvPicPr>
              <p:cNvPr id="42" name="Slika 41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667391" y="8216050"/>
                <a:ext cx="1394667" cy="1351849"/>
              </a:xfrm>
              <a:prstGeom prst="rect">
                <a:avLst/>
              </a:prstGeom>
            </p:spPr>
          </p:pic>
        </p:grpSp>
        <p:sp>
          <p:nvSpPr>
            <p:cNvPr id="45" name="Pravokotnik 44"/>
            <p:cNvSpPr/>
            <p:nvPr/>
          </p:nvSpPr>
          <p:spPr>
            <a:xfrm>
              <a:off x="7678401" y="2399771"/>
              <a:ext cx="1687849" cy="761735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cxnSp>
        <p:nvCxnSpPr>
          <p:cNvPr id="47" name="Raven puščični povezovalnik 46"/>
          <p:cNvCxnSpPr/>
          <p:nvPr/>
        </p:nvCxnSpPr>
        <p:spPr>
          <a:xfrm flipV="1">
            <a:off x="3627520" y="9312275"/>
            <a:ext cx="3866105" cy="19050"/>
          </a:xfrm>
          <a:prstGeom prst="straightConnector1">
            <a:avLst/>
          </a:prstGeom>
          <a:ln w="63500">
            <a:solidFill>
              <a:srgbClr val="00B050"/>
            </a:solidFill>
            <a:prstDash val="dash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ravokotnik 30"/>
          <p:cNvSpPr/>
          <p:nvPr/>
        </p:nvSpPr>
        <p:spPr>
          <a:xfrm rot="20404155">
            <a:off x="-161152" y="3762309"/>
            <a:ext cx="15068327" cy="45550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14500" b="1" cap="none" spc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rgbClr val="00B050"/>
                  </a:outerShdw>
                </a:effectLst>
              </a:rPr>
              <a:t>INFORMACIJSKA</a:t>
            </a:r>
          </a:p>
          <a:p>
            <a:pPr algn="ctr"/>
            <a:r>
              <a:rPr lang="sl-SI" sz="14500" b="1" cap="none" spc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rgbClr val="00B050"/>
                  </a:outerShdw>
                </a:effectLst>
              </a:rPr>
              <a:t>VARNOST</a:t>
            </a:r>
            <a:endParaRPr lang="sl-SI" sz="14500" b="1" cap="none" spc="0" dirty="0">
              <a:ln w="12700">
                <a:solidFill>
                  <a:srgbClr val="0070C0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rgbClr val="00B05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500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</TotalTime>
  <Words>847</Words>
  <Application>Microsoft Office PowerPoint</Application>
  <PresentationFormat>Po meri</PresentationFormat>
  <Paragraphs>87</Paragraphs>
  <Slides>10</Slides>
  <Notes>10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Arial Narrow</vt:lpstr>
      <vt:lpstr>Calibri</vt:lpstr>
      <vt:lpstr>Office Theme</vt:lpstr>
      <vt:lpstr>PowerPointova predstavitev</vt:lpstr>
      <vt:lpstr>PowerPointova predstavitev</vt:lpstr>
      <vt:lpstr>Delovna skupina za informatiko in telekomunikacije</vt:lpstr>
      <vt:lpstr>Poslanstvo DS IKT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Rogan Marko</dc:creator>
  <cp:lastModifiedBy>Renata Križnar</cp:lastModifiedBy>
  <cp:revision>82</cp:revision>
  <cp:lastPrinted>2016-03-30T10:13:35Z</cp:lastPrinted>
  <dcterms:created xsi:type="dcterms:W3CDTF">2016-03-15T13:36:37Z</dcterms:created>
  <dcterms:modified xsi:type="dcterms:W3CDTF">2016-04-07T05:26:54Z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2016-03-15T00:00:00Z</vt:filetime>
  </property>
  <property fmtid="{D5CDD505-2E9C-101B-9397-08002B2CF9AE}" pid="3" name="LastSaved">
    <vt:filetime>2016-03-15T00:00:00Z</vt:filetime>
  </property>
</Properties>
</file>